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Commissioner"/>
      <p:regular r:id="rId22"/>
      <p:bold r:id="rId23"/>
    </p:embeddedFont>
    <p:embeddedFont>
      <p:font typeface="IBM Plex Mon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Commissioner-regular.fntdata"/><Relationship Id="rId21" Type="http://schemas.openxmlformats.org/officeDocument/2006/relationships/slide" Target="slides/slide16.xml"/><Relationship Id="rId24" Type="http://schemas.openxmlformats.org/officeDocument/2006/relationships/font" Target="fonts/IBMPlexMono-regular.fntdata"/><Relationship Id="rId23" Type="http://schemas.openxmlformats.org/officeDocument/2006/relationships/font" Target="fonts/Commissioner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BMPlexMono-italic.fntdata"/><Relationship Id="rId25" Type="http://schemas.openxmlformats.org/officeDocument/2006/relationships/font" Target="fonts/IBMPlexMono-bold.fntdata"/><Relationship Id="rId27" Type="http://schemas.openxmlformats.org/officeDocument/2006/relationships/font" Target="fonts/IBMPlex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288126bd8b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288126bd8b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288126bd8b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288126bd8b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88126bd8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288126bd8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288126bd8b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288126bd8b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288126bd8b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288126bd8b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288126bd8b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288126bd8b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288126bd8b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288126bd8b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288126bd8b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288126bd8b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88126bd8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88126bd8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88126bd8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88126bd8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288126bd8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288126bd8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88126bd8b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88126bd8b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288126bd8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288126bd8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288126bd8b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288126bd8b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288126bd8b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288126bd8b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Relationship Id="rId6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Relationship Id="rId4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Команда “Интеграция”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KION Player Plus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Экономное хранение</a:t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418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Все вышеперечисленные модернизации видео не хранятся как дубликаты, а хранятся в специальном формате .feather в виде аннотаций. Один такой файл для видео размером 70Мб весит всего 2Кб, что </a:t>
            </a:r>
            <a:r>
              <a:rPr lang="en">
                <a:solidFill>
                  <a:srgbClr val="CC0000"/>
                </a:solidFill>
              </a:rPr>
              <a:t>в ~35 000 раз меньше</a:t>
            </a:r>
            <a:r>
              <a:rPr lang="en"/>
              <a:t>.</a:t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6900" y="1484975"/>
            <a:ext cx="4342799" cy="21735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Сохранение пользовательских настроек</a:t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152475"/>
            <a:ext cx="5752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Пользователи не будут тратить свое время на настройку плеера каждый раз, когда они входят в систему. Их персональные настройки будут сохранены для использования в будущем.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Мы стремимся к тому, чтобы пользовательский опыт был наиболее удобным и персонализированным, и предоставление возможности сохранения настроек плеера - это один из шагов в этом направлении.</a:t>
            </a:r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4500" y="1184400"/>
            <a:ext cx="2774700" cy="277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Просмотр YouTube</a:t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239050" y="1086125"/>
            <a:ext cx="4940400" cy="38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Мы позволили пользователям наслаждаться одним из любимых сервисов с нашими дополнениями. На данный момент мы подключили все цветовые фильтры, а в будущем подключим и детектирование эпилептических и неприемлемых сцен, тк наши алгоритмы могут обрабатывать </a:t>
            </a:r>
            <a:r>
              <a:rPr b="1" lang="en">
                <a:solidFill>
                  <a:srgbClr val="CC0000"/>
                </a:solidFill>
              </a:rPr>
              <a:t>более 80 кадров в секунду</a:t>
            </a:r>
            <a:r>
              <a:rPr lang="en"/>
              <a:t>.</a:t>
            </a:r>
            <a:br>
              <a:rPr lang="en"/>
            </a:br>
            <a:br>
              <a:rPr lang="en"/>
            </a:br>
            <a:r>
              <a:rPr i="1" lang="en"/>
              <a:t>Поддерживаем</a:t>
            </a:r>
            <a:r>
              <a:rPr i="1" lang="en"/>
              <a:t> не только VOD, но и поточное видео!</a:t>
            </a:r>
            <a:endParaRPr i="1"/>
          </a:p>
        </p:txBody>
      </p:sp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2100" y="1202350"/>
            <a:ext cx="3712175" cy="331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198575" y="285175"/>
            <a:ext cx="8520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Масштабирование</a:t>
            </a:r>
            <a:endParaRPr/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311700" y="1152475"/>
            <a:ext cx="812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То, что нам очень хотелось реализовать, но мы не успели сделать этого в рамках хакатона:</a:t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Анализ звукового ряда для детектирования громких и резких звуков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Интеграция алгоритмов в созданный YouTube-плеер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Таргетированное размытие лишь необходимых областей, а не всего изображения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198575" y="285175"/>
            <a:ext cx="8520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Масштабирование за рамками хакатона</a:t>
            </a:r>
            <a:endParaRPr/>
          </a:p>
        </p:txBody>
      </p:sp>
      <p:sp>
        <p:nvSpPr>
          <p:cNvPr id="144" name="Google Shape;144;p26"/>
          <p:cNvSpPr txBox="1"/>
          <p:nvPr>
            <p:ph idx="1" type="body"/>
          </p:nvPr>
        </p:nvSpPr>
        <p:spPr>
          <a:xfrm>
            <a:off x="235500" y="1152475"/>
            <a:ext cx="863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Некоторые идеи не вписывались в концепцию хакатона или политику использования лицензий на фильмы, но мы хотим о них рассказать:</a:t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AutoNum type="arabicParenR"/>
            </a:pPr>
            <a:r>
              <a:rPr lang="en" sz="2000"/>
              <a:t>Внедрение Deep Downscaler для более быстрой загрузки видео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lang="en" sz="2000"/>
              <a:t>Возможность колоризации изображения (из ЧБ в цветное)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lang="en" sz="2000"/>
              <a:t>Повышение разрешения видео с использованием нейросетей</a:t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Наша команда</a:t>
            </a:r>
            <a:endParaRPr/>
          </a:p>
        </p:txBody>
      </p:sp>
      <p:pic>
        <p:nvPicPr>
          <p:cNvPr id="150" name="Google Shape;150;p27"/>
          <p:cNvPicPr preferRelativeResize="0"/>
          <p:nvPr/>
        </p:nvPicPr>
        <p:blipFill rotWithShape="1">
          <a:blip r:embed="rId3">
            <a:alphaModFix/>
          </a:blip>
          <a:srcRect b="0" l="15189" r="0" t="0"/>
          <a:stretch/>
        </p:blipFill>
        <p:spPr>
          <a:xfrm>
            <a:off x="4601075" y="1082975"/>
            <a:ext cx="3188051" cy="250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9100" y="1082975"/>
            <a:ext cx="2386199" cy="25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11700" y="3856525"/>
            <a:ext cx="8427300" cy="11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Уже в подростковом возрасте поработали в команде Sber AI и medtech.moscow. В последнем команда получила консультацию по решению от квалифицированных коллег-врачей. Победители международных соревнований по инновационным технологиям в медицине и многократные победители олимпиад по ИИ, хакатонов.</a:t>
            </a:r>
            <a:endParaRPr/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8725" y="727150"/>
            <a:ext cx="1190400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3231" y="3094950"/>
            <a:ext cx="2976870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Контакты</a:t>
            </a:r>
            <a:endParaRPr/>
          </a:p>
        </p:txBody>
      </p:sp>
      <p:sp>
        <p:nvSpPr>
          <p:cNvPr id="160" name="Google Shape;160;p28"/>
          <p:cNvSpPr txBox="1"/>
          <p:nvPr/>
        </p:nvSpPr>
        <p:spPr>
          <a:xfrm>
            <a:off x="2068812" y="3043956"/>
            <a:ext cx="25032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Кирилюк Максим Андреевич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Frontend, backend</a:t>
            </a:r>
            <a:endParaRPr sz="1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tg: @werserk</a:t>
            </a:r>
            <a:endParaRPr sz="1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+7(916)295-42-11</a:t>
            </a:r>
            <a:endParaRPr b="0" i="0" sz="1200" u="none" cap="none" strike="noStrike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61" name="Google Shape;161;p28"/>
          <p:cNvPicPr preferRelativeResize="0"/>
          <p:nvPr/>
        </p:nvPicPr>
        <p:blipFill rotWithShape="1">
          <a:blip r:embed="rId3">
            <a:alphaModFix/>
          </a:blip>
          <a:srcRect b="0" l="258" r="268" t="0"/>
          <a:stretch/>
        </p:blipFill>
        <p:spPr>
          <a:xfrm>
            <a:off x="2420226" y="1186902"/>
            <a:ext cx="1800000" cy="1800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/>
          <p:nvPr/>
        </p:nvSpPr>
        <p:spPr>
          <a:xfrm>
            <a:off x="4725212" y="3043956"/>
            <a:ext cx="25032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Герасимов </a:t>
            </a:r>
            <a:r>
              <a:rPr b="1" i="0" lang="en" sz="1600" u="none" cap="none" strike="noStrik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Максим </a:t>
            </a:r>
            <a:r>
              <a:rPr b="1" lang="en" sz="16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Анатольевич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ML engineer</a:t>
            </a:r>
            <a:endParaRPr sz="1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t</a:t>
            </a:r>
            <a:r>
              <a:rPr lang="en" sz="1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g: @</a:t>
            </a:r>
            <a:r>
              <a:rPr lang="en" sz="1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Cucu_LaPraline</a:t>
            </a:r>
            <a:endParaRPr sz="1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+7(</a:t>
            </a:r>
            <a:r>
              <a:rPr lang="en" sz="1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919</a:t>
            </a:r>
            <a:r>
              <a:rPr b="0" i="0" lang="en" sz="1200" u="none" cap="none" strike="noStrik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)</a:t>
            </a:r>
            <a:r>
              <a:rPr lang="en" sz="1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650</a:t>
            </a:r>
            <a:r>
              <a:rPr b="0" i="0" lang="en" sz="1200" u="none" cap="none" strike="noStrik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-</a:t>
            </a:r>
            <a:r>
              <a:rPr lang="en" sz="1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36</a:t>
            </a:r>
            <a:r>
              <a:rPr b="0" i="0" lang="en" sz="1200" u="none" cap="none" strike="noStrik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-</a:t>
            </a:r>
            <a:r>
              <a:rPr lang="en" sz="1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</a:t>
            </a:r>
            <a:r>
              <a:rPr b="0" i="0" lang="en" sz="1200" u="none" cap="none" strike="noStrik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1</a:t>
            </a:r>
            <a:endParaRPr b="0" i="0" sz="1200" u="none" cap="none" strike="noStrike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63" name="Google Shape;163;p28"/>
          <p:cNvPicPr preferRelativeResize="0"/>
          <p:nvPr/>
        </p:nvPicPr>
        <p:blipFill rotWithShape="1">
          <a:blip r:embed="rId4">
            <a:alphaModFix/>
          </a:blip>
          <a:srcRect b="31377" l="13600" r="3522" t="13330"/>
          <a:stretch/>
        </p:blipFill>
        <p:spPr>
          <a:xfrm>
            <a:off x="5076800" y="1186902"/>
            <a:ext cx="1800000" cy="1800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2643300" y="150900"/>
            <a:ext cx="3857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KION P</a:t>
            </a:r>
            <a:r>
              <a:rPr lang="en" sz="36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layer Plus</a:t>
            </a:r>
            <a:endParaRPr sz="3600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73850" y="775975"/>
            <a:ext cx="8511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Расширяем границы плееров, позволяя пользоваться им каждому</a:t>
            </a:r>
            <a:r>
              <a:rPr i="1" lang="en" sz="20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.</a:t>
            </a:r>
            <a:endParaRPr i="1" sz="2000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192150" y="2862375"/>
            <a:ext cx="8511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missioner"/>
              <a:buChar char="●"/>
            </a:pPr>
            <a:r>
              <a:rPr lang="en" sz="20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Дальтонизм</a:t>
            </a:r>
            <a:endParaRPr sz="2000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missioner"/>
              <a:buChar char="●"/>
            </a:pPr>
            <a:r>
              <a:rPr lang="en" sz="20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Эпилепсия</a:t>
            </a:r>
            <a:endParaRPr sz="2000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missioner"/>
              <a:buChar char="●"/>
            </a:pPr>
            <a:r>
              <a:rPr lang="en" sz="20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Расстройства аутистического спектра</a:t>
            </a:r>
            <a:endParaRPr sz="2000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missioner"/>
              <a:buChar char="●"/>
            </a:pPr>
            <a:r>
              <a:rPr lang="en" sz="20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Синдром дефицита внимания</a:t>
            </a:r>
            <a:endParaRPr sz="2000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missioner"/>
              <a:buChar char="●"/>
            </a:pPr>
            <a:r>
              <a:rPr lang="en" sz="20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Слабая психика</a:t>
            </a:r>
            <a:endParaRPr sz="2000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7875" y="1782550"/>
            <a:ext cx="2515350" cy="2515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64" name="Google Shape;64;p14"/>
          <p:cNvSpPr txBox="1"/>
          <p:nvPr/>
        </p:nvSpPr>
        <p:spPr>
          <a:xfrm>
            <a:off x="192150" y="1606800"/>
            <a:ext cx="5549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При разработке веб-сервиса мы разработали дополнительный функционал для людей с такими особенностями, как:</a:t>
            </a:r>
            <a:endParaRPr sz="2000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Вид сервиса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475" y="1161125"/>
            <a:ext cx="7916150" cy="3123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823350" y="668650"/>
            <a:ext cx="7497300" cy="30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Как именно мы подумали о наших пользователях с особыми потребностями?</a:t>
            </a:r>
            <a:endParaRPr sz="4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Дальтонизм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193350" y="1099025"/>
            <a:ext cx="5604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Отказались от похожих цветов в интерфейсе,</a:t>
            </a:r>
            <a:br>
              <a:rPr lang="en"/>
            </a:br>
            <a:r>
              <a:rPr lang="en"/>
              <a:t> изучив наших пользователей, только красный, черный и белый.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Создали </a:t>
            </a:r>
            <a:r>
              <a:rPr lang="en">
                <a:solidFill>
                  <a:srgbClr val="CC0000"/>
                </a:solidFill>
              </a:rPr>
              <a:t>интерфейс для управления яркостью, контрастом, насыщенностью и специальным параметром “HUE”</a:t>
            </a:r>
            <a:r>
              <a:rPr lang="en"/>
              <a:t>, благодаря которому пользователь может сдвинуть цветовой спектр так, чтобы он мог различать цвета 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7950" y="1099025"/>
            <a:ext cx="3179051" cy="18993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7413" y="3205750"/>
            <a:ext cx="3360125" cy="1213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Эпилепсия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648800"/>
            <a:ext cx="4653900" cy="18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Разработан детерминированный алгоритм, </a:t>
            </a:r>
            <a:r>
              <a:rPr lang="en">
                <a:solidFill>
                  <a:srgbClr val="CC0000"/>
                </a:solidFill>
              </a:rPr>
              <a:t>анализирующий видеоряд на наличие быстрых и ярких движений</a:t>
            </a:r>
            <a:r>
              <a:rPr lang="en"/>
              <a:t>. После происходит размытие таких сцен с сохранением звукового ряда.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9063" y="1367450"/>
            <a:ext cx="3379988" cy="1845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9925" y="3028825"/>
            <a:ext cx="752475" cy="8191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8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Расстройства аутистического спектра и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синдром дефицита внимания</a:t>
            </a:r>
            <a:endParaRPr sz="2500"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461050"/>
            <a:ext cx="5608800" cy="29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Э</a:t>
            </a:r>
            <a:r>
              <a:rPr lang="en"/>
              <a:t>то два различных неврологических расстройства, которые могут повлиять на способность человека к концентрации внимания и общению.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Наш алгоритм учитывает </a:t>
            </a:r>
            <a:r>
              <a:rPr lang="en">
                <a:solidFill>
                  <a:srgbClr val="CC0000"/>
                </a:solidFill>
              </a:rPr>
              <a:t>потребности пользователей в нестандартной скорости</a:t>
            </a:r>
            <a:r>
              <a:rPr lang="en"/>
              <a:t> воспроизведения видео, чтобы сделать просмотр фильмов более приятным и комфортным.</a:t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4575" y="1481800"/>
            <a:ext cx="2300900" cy="2300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284025"/>
            <a:ext cx="5456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К данной группе можно частично отнести людей, страдающих расстройством личности, тревожности, и др. В том числе детей.</a:t>
            </a:r>
            <a:br>
              <a:rPr lang="en"/>
            </a:br>
            <a:br>
              <a:rPr lang="en"/>
            </a:br>
            <a:r>
              <a:rPr lang="en"/>
              <a:t>Мы разработали нейросетевую </a:t>
            </a:r>
            <a:r>
              <a:rPr lang="en">
                <a:solidFill>
                  <a:srgbClr val="CC0000"/>
                </a:solidFill>
              </a:rPr>
              <a:t>zero-shot </a:t>
            </a:r>
            <a:r>
              <a:rPr lang="en">
                <a:solidFill>
                  <a:srgbClr val="CC0000"/>
                </a:solidFill>
              </a:rPr>
              <a:t>систему</a:t>
            </a:r>
            <a:r>
              <a:rPr lang="en"/>
              <a:t>, позволяющую по заданному критерию искать недопустимые для просмотра сцены и замазывать их. На данный момент </a:t>
            </a:r>
            <a:r>
              <a:rPr lang="en">
                <a:solidFill>
                  <a:srgbClr val="CC0000"/>
                </a:solidFill>
              </a:rPr>
              <a:t>отсеивается “недетский контент”</a:t>
            </a:r>
            <a:r>
              <a:rPr lang="en"/>
              <a:t>. В приложенном видео можно увидеть, как это работает.</a:t>
            </a:r>
            <a:endParaRPr/>
          </a:p>
        </p:txBody>
      </p:sp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Слабая психика</a:t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0200" y="1284025"/>
            <a:ext cx="3071399" cy="20553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39125" y="3136648"/>
            <a:ext cx="752475" cy="809625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184050" y="770350"/>
            <a:ext cx="8775900" cy="30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Далее мы немного расскажем о других особенностях нашего решения</a:t>
            </a:r>
            <a:endParaRPr sz="4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